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e5fb90ee6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e5fb90ee6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e5fb90ee6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e5fb90ee6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5fb90ee6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e5fb90ee6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e5fb90ee6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e5fb90ee6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e5fb90ee6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e5fb90ee6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79150" y="1625375"/>
            <a:ext cx="61416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Amazon Sales Report</a:t>
            </a:r>
            <a:endParaRPr b="1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-"/>
            </a:pPr>
            <a:r>
              <a:rPr b="1" lang="en-GB" sz="1600">
                <a:latin typeface="Montserrat"/>
                <a:ea typeface="Montserrat"/>
                <a:cs typeface="Montserrat"/>
                <a:sym typeface="Montserrat"/>
              </a:rPr>
              <a:t>Pournima Kamble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6"/>
          <p:cNvSpPr txBox="1"/>
          <p:nvPr>
            <p:ph type="title"/>
          </p:nvPr>
        </p:nvSpPr>
        <p:spPr>
          <a:xfrm>
            <a:off x="1309250" y="194125"/>
            <a:ext cx="70389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Customer Segmentation</a:t>
            </a:r>
            <a:endParaRPr/>
          </a:p>
        </p:txBody>
      </p:sp>
      <p:sp>
        <p:nvSpPr>
          <p:cNvPr id="316" name="Google Shape;316;p26"/>
          <p:cNvSpPr txBox="1"/>
          <p:nvPr/>
        </p:nvSpPr>
        <p:spPr>
          <a:xfrm>
            <a:off x="1362200" y="854850"/>
            <a:ext cx="6754800" cy="18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Visualization: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Bar Chart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Details: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This chart shows the number of customers by state.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Key Insights: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Highest Buyers: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Maharashtra (22k buyers)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Second Highest: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Karnataka (17k buyers)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Third Highest: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[State] with (11k buyers)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Implication: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Understanding customer distribution helps tailor marketing strategies and inventory management to regions with the highest demand.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7" name="Google Shape;3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325" y="2717375"/>
            <a:ext cx="5667375" cy="211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7"/>
          <p:cNvSpPr txBox="1"/>
          <p:nvPr>
            <p:ph type="title"/>
          </p:nvPr>
        </p:nvSpPr>
        <p:spPr>
          <a:xfrm>
            <a:off x="1297500" y="2763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Geographical Analysis</a:t>
            </a:r>
            <a:endParaRPr/>
          </a:p>
        </p:txBody>
      </p:sp>
      <p:sp>
        <p:nvSpPr>
          <p:cNvPr id="323" name="Google Shape;323;p27"/>
          <p:cNvSpPr txBox="1"/>
          <p:nvPr/>
        </p:nvSpPr>
        <p:spPr>
          <a:xfrm>
            <a:off x="1216500" y="967325"/>
            <a:ext cx="72009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Visualization: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Map Chart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Details: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This chart displays the percentage of total sales by state.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Key Insights: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○"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Provides a visual representation of sales distribution, highlighting key regions driving the most revenue.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Implication: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Geographical insights can help in strategic planning for expansion and targeted advertising in high-performing areas.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4" name="Google Shape;3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7163" y="2665450"/>
            <a:ext cx="2189668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/>
          <p:nvPr>
            <p:ph type="title"/>
          </p:nvPr>
        </p:nvSpPr>
        <p:spPr>
          <a:xfrm>
            <a:off x="3040350" y="203340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Thank You !</a:t>
            </a:r>
            <a:endParaRPr b="1"/>
          </a:p>
        </p:txBody>
      </p:sp>
      <p:pic>
        <p:nvPicPr>
          <p:cNvPr id="330" name="Google Shape;3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3075" y="2646925"/>
            <a:ext cx="2513025" cy="10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4301" y="2710513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</a:pPr>
            <a:r>
              <a:rPr b="1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214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</a:pPr>
            <a:r>
              <a:rPr b="1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3469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</a:pPr>
            <a:r>
              <a:rPr b="1" lang="en-GB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3055039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b="1"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Key Objectives</a:t>
            </a:r>
            <a:endParaRPr b="1"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b="1"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1"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297500" y="1062600"/>
            <a:ext cx="7038900" cy="32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➔"/>
            </a:pPr>
            <a:r>
              <a:rPr lang="en-GB" sz="1400">
                <a:latin typeface="Montserrat"/>
                <a:ea typeface="Montserrat"/>
                <a:cs typeface="Montserrat"/>
                <a:sym typeface="Montserrat"/>
              </a:rPr>
              <a:t>Amazon sales dashboard developed using Power BI.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➔"/>
            </a:pPr>
            <a:r>
              <a:rPr lang="en-GB" sz="1400">
                <a:latin typeface="Montserrat"/>
                <a:ea typeface="Montserrat"/>
                <a:cs typeface="Montserrat"/>
                <a:sym typeface="Montserrat"/>
              </a:rPr>
              <a:t>This dashboard is designed to provide a comprehensive overview of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➔"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-GB" sz="1400"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en-GB" sz="1400">
                <a:latin typeface="Montserrat"/>
                <a:ea typeface="Montserrat"/>
                <a:cs typeface="Montserrat"/>
                <a:sym typeface="Montserrat"/>
              </a:rPr>
              <a:t>ales Performance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-GB" sz="1400">
                <a:latin typeface="Montserrat"/>
                <a:ea typeface="Montserrat"/>
                <a:cs typeface="Montserrat"/>
                <a:sym typeface="Montserrat"/>
              </a:rPr>
              <a:t>Product Analysis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-GB" sz="1400">
                <a:latin typeface="Montserrat"/>
                <a:ea typeface="Montserrat"/>
                <a:cs typeface="Montserrat"/>
                <a:sym typeface="Montserrat"/>
              </a:rPr>
              <a:t>Fulfillment metrics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-GB" sz="1400">
                <a:latin typeface="Montserrat"/>
                <a:ea typeface="Montserrat"/>
                <a:cs typeface="Montserrat"/>
                <a:sym typeface="Montserrat"/>
              </a:rPr>
              <a:t>Customer Segmentation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◆"/>
            </a:pPr>
            <a:r>
              <a:rPr lang="en-GB" sz="1400">
                <a:latin typeface="Montserrat"/>
                <a:ea typeface="Montserrat"/>
                <a:cs typeface="Montserrat"/>
                <a:sym typeface="Montserrat"/>
              </a:rPr>
              <a:t> Geographical Sales Distribution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</a:t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1743675"/>
            <a:ext cx="5877300" cy="26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provided dataset contains information about sales transactions on Amazon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objec</a:t>
            </a: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ti</a:t>
            </a: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 is to conduct a comprehensive analysis of the data and extract ac</a:t>
            </a: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ti</a:t>
            </a: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onable insights to support business decision-making.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1555850" y="7598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945200" y="1765250"/>
            <a:ext cx="53985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600">
                <a:latin typeface="Montserrat"/>
                <a:ea typeface="Montserrat"/>
                <a:cs typeface="Montserrat"/>
                <a:sym typeface="Montserrat"/>
              </a:rPr>
              <a:t>Key Metrics (Displayed as Cards)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58" name="Google Shape;258;p21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59" name="Google Shape;259;p21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21"/>
          <p:cNvSpPr txBox="1"/>
          <p:nvPr/>
        </p:nvSpPr>
        <p:spPr>
          <a:xfrm>
            <a:off x="1172200" y="4318900"/>
            <a:ext cx="1392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Total Customers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1458500" y="3528300"/>
            <a:ext cx="7869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129K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21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1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1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1"/>
          <p:cNvSpPr txBox="1"/>
          <p:nvPr/>
        </p:nvSpPr>
        <p:spPr>
          <a:xfrm>
            <a:off x="3185987" y="43188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Total Sales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p21"/>
          <p:cNvSpPr txBox="1"/>
          <p:nvPr/>
        </p:nvSpPr>
        <p:spPr>
          <a:xfrm>
            <a:off x="3388625" y="3508025"/>
            <a:ext cx="6561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78.59M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21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1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 txBox="1"/>
          <p:nvPr/>
        </p:nvSpPr>
        <p:spPr>
          <a:xfrm>
            <a:off x="6803400" y="4318900"/>
            <a:ext cx="1466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Total Product Sold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p21"/>
          <p:cNvSpPr txBox="1"/>
          <p:nvPr/>
        </p:nvSpPr>
        <p:spPr>
          <a:xfrm>
            <a:off x="5239300" y="3508025"/>
            <a:ext cx="7164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50.30M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p21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1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1"/>
          <p:cNvSpPr txBox="1"/>
          <p:nvPr/>
        </p:nvSpPr>
        <p:spPr>
          <a:xfrm>
            <a:off x="5036650" y="4318900"/>
            <a:ext cx="12132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Total Revenue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p21"/>
          <p:cNvSpPr txBox="1"/>
          <p:nvPr/>
        </p:nvSpPr>
        <p:spPr>
          <a:xfrm>
            <a:off x="7088250" y="3508025"/>
            <a:ext cx="6561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117K</a:t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 txBox="1"/>
          <p:nvPr>
            <p:ph type="title"/>
          </p:nvPr>
        </p:nvSpPr>
        <p:spPr>
          <a:xfrm>
            <a:off x="1297500" y="1726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Sales Overview</a:t>
            </a:r>
            <a:endParaRPr/>
          </a:p>
        </p:txBody>
      </p:sp>
      <p:sp>
        <p:nvSpPr>
          <p:cNvPr id="288" name="Google Shape;288;p22"/>
          <p:cNvSpPr txBox="1"/>
          <p:nvPr>
            <p:ph idx="1" type="body"/>
          </p:nvPr>
        </p:nvSpPr>
        <p:spPr>
          <a:xfrm>
            <a:off x="1297500" y="771175"/>
            <a:ext cx="5750700" cy="24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Visualization: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Line Chart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Details: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This chart shows sales trends by year, quarter, and month.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Key Insights: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Highest Sales: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May 4, 2022 (Quarter 2) with $12M in sales.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Lowest Sales: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March 31, 2022 (Quarter 1) with $1M in sales.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Implication: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The significant peak in Q2 indicates a successful sales period, potentially due to seasonal promotions or marketing campaigns, whereas Q1's low could signal a post-holiday sales slump.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9" name="Google Shape;289;p22"/>
          <p:cNvPicPr preferRelativeResize="0"/>
          <p:nvPr/>
        </p:nvPicPr>
        <p:blipFill rotWithShape="1">
          <a:blip r:embed="rId3">
            <a:alphaModFix/>
          </a:blip>
          <a:srcRect b="-8420" l="0" r="0" t="8420"/>
          <a:stretch/>
        </p:blipFill>
        <p:spPr>
          <a:xfrm>
            <a:off x="1796450" y="3527650"/>
            <a:ext cx="5551100" cy="149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3"/>
          <p:cNvSpPr txBox="1"/>
          <p:nvPr>
            <p:ph type="title"/>
          </p:nvPr>
        </p:nvSpPr>
        <p:spPr>
          <a:xfrm>
            <a:off x="1168325" y="229350"/>
            <a:ext cx="7038900" cy="6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Analysis</a:t>
            </a:r>
            <a:endParaRPr/>
          </a:p>
        </p:txBody>
      </p:sp>
      <p:sp>
        <p:nvSpPr>
          <p:cNvPr id="295" name="Google Shape;295;p23"/>
          <p:cNvSpPr txBox="1"/>
          <p:nvPr>
            <p:ph idx="1" type="body"/>
          </p:nvPr>
        </p:nvSpPr>
        <p:spPr>
          <a:xfrm>
            <a:off x="1332725" y="740850"/>
            <a:ext cx="7038900" cy="18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Visualization: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Tree Map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Details: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This map showcases the popularity of product sizes.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Key Insights: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Highest Quantity Sold: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M size with 20,138 units.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Lowest Quantity Sold: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4XL size with 398 units.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Implication: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Medium-sized products are in high demand, suggesting inventory focus should be on popular sizes to maximize sales.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6" name="Google Shape;29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2800" y="2693875"/>
            <a:ext cx="5498425" cy="214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4"/>
          <p:cNvSpPr txBox="1"/>
          <p:nvPr>
            <p:ph type="title"/>
          </p:nvPr>
        </p:nvSpPr>
        <p:spPr>
          <a:xfrm>
            <a:off x="1297500" y="182375"/>
            <a:ext cx="70389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Fulfillment Analysis</a:t>
            </a:r>
            <a:endParaRPr/>
          </a:p>
        </p:txBody>
      </p:sp>
      <p:pic>
        <p:nvPicPr>
          <p:cNvPr id="302" name="Google Shape;3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850" y="2681525"/>
            <a:ext cx="3162300" cy="2255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4"/>
          <p:cNvSpPr txBox="1"/>
          <p:nvPr/>
        </p:nvSpPr>
        <p:spPr>
          <a:xfrm>
            <a:off x="1297500" y="834875"/>
            <a:ext cx="78354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Visualizations: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Donut Chart and Stacked Column Chart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Details: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These charts represent the distribution of product fulfillment.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Key Insights: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Merchant Fulfilled: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27.9% (33k units)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Amazon Fulfilled: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72.1% (84k units)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Implication: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The majority of sales are fulfilled by Amazon, which might indicate better customer trust and preference for Amazon's fulfillment services due to reliability and speed.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5"/>
          <p:cNvSpPr txBox="1"/>
          <p:nvPr>
            <p:ph type="title"/>
          </p:nvPr>
        </p:nvSpPr>
        <p:spPr>
          <a:xfrm>
            <a:off x="1297500" y="241075"/>
            <a:ext cx="7038900" cy="5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Fulfillment Analysis</a:t>
            </a:r>
            <a:endParaRPr/>
          </a:p>
        </p:txBody>
      </p:sp>
      <p:pic>
        <p:nvPicPr>
          <p:cNvPr id="309" name="Google Shape;30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950" y="3563325"/>
            <a:ext cx="2908025" cy="14909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5"/>
          <p:cNvSpPr txBox="1"/>
          <p:nvPr/>
        </p:nvSpPr>
        <p:spPr>
          <a:xfrm>
            <a:off x="1166500" y="703425"/>
            <a:ext cx="7977600" cy="28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Implications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High Shipped Rate for Expedited Service: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With 86.55% of expedited orders shipped, it indicates a strong performance in fulfilling expedited delivery promises, which enhances customer satisfaction and trust.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Low Unshipped Rate for Standard Service: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Only 1.62% of standard orders are unshipped, suggesting efficiency in standard shipping processes.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Opportunities for Improvement: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Expedited Service: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The 6.65% cancellation rate and 6.8% unshipped rate in expedited orders highlight areas for process improvement to reduce cancellations and ensure timely fulfillment.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Standard Service: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The 17.03% of orders that are 'on the way' suggest a need to monitor transit times and possibly improve delivery speed to match customer expectations.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